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f83890b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f83890b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f83890b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f83890b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df83890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df83890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f83890b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f83890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df83890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df83890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df83890b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df83890b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f83890b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df83890b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04ba09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04ba09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04ba09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04ba09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04ba098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04ba098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f83890b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f83890b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e04ba098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e04ba098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e04ba098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e04ba098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e04ba098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e04ba098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e04ba098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e04ba098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e04ba098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e04ba098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e04ba098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e04ba098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e04ba098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e04ba098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e04ba0ef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e04ba0ef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df83890b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df83890b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df83890b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df83890b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df83890b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df83890b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f83890b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f83890b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f83890b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f83890b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f83890b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f83890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df83890b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df83890b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1" Type="http://schemas.openxmlformats.org/officeDocument/2006/relationships/image" Target="../media/image26.png"/><Relationship Id="rId10" Type="http://schemas.openxmlformats.org/officeDocument/2006/relationships/image" Target="../media/image6.png"/><Relationship Id="rId12" Type="http://schemas.openxmlformats.org/officeDocument/2006/relationships/image" Target="../media/image27.png"/><Relationship Id="rId9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5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5" Type="http://schemas.openxmlformats.org/officeDocument/2006/relationships/image" Target="../media/image35.png"/><Relationship Id="rId14" Type="http://schemas.openxmlformats.org/officeDocument/2006/relationships/image" Target="../media/image36.png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37.png"/><Relationship Id="rId13" Type="http://schemas.openxmlformats.org/officeDocument/2006/relationships/image" Target="../media/image45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0.png"/><Relationship Id="rId5" Type="http://schemas.openxmlformats.org/officeDocument/2006/relationships/image" Target="../media/image38.png"/><Relationship Id="rId6" Type="http://schemas.openxmlformats.org/officeDocument/2006/relationships/image" Target="../media/image46.png"/><Relationship Id="rId7" Type="http://schemas.openxmlformats.org/officeDocument/2006/relationships/image" Target="../media/image53.png"/><Relationship Id="rId8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8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66.png"/><Relationship Id="rId13" Type="http://schemas.openxmlformats.org/officeDocument/2006/relationships/image" Target="../media/image73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61.png"/><Relationship Id="rId15" Type="http://schemas.openxmlformats.org/officeDocument/2006/relationships/image" Target="../media/image76.png"/><Relationship Id="rId14" Type="http://schemas.openxmlformats.org/officeDocument/2006/relationships/image" Target="../media/image71.png"/><Relationship Id="rId17" Type="http://schemas.openxmlformats.org/officeDocument/2006/relationships/image" Target="../media/image77.png"/><Relationship Id="rId16" Type="http://schemas.openxmlformats.org/officeDocument/2006/relationships/image" Target="../media/image75.png"/><Relationship Id="rId5" Type="http://schemas.openxmlformats.org/officeDocument/2006/relationships/image" Target="../media/image58.png"/><Relationship Id="rId6" Type="http://schemas.openxmlformats.org/officeDocument/2006/relationships/image" Target="../media/image69.png"/><Relationship Id="rId7" Type="http://schemas.openxmlformats.org/officeDocument/2006/relationships/image" Target="../media/image56.png"/><Relationship Id="rId8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5" Type="http://schemas.openxmlformats.org/officeDocument/2006/relationships/image" Target="../media/image7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</a:t>
            </a:r>
            <a:r>
              <a:rPr lang="en"/>
              <a:t>Visualization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Ruby Werman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413" y="65600"/>
            <a:ext cx="976419" cy="46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122" y="65600"/>
            <a:ext cx="934084" cy="468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156" y="3913320"/>
            <a:ext cx="714592" cy="72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8392" y="3888403"/>
            <a:ext cx="781668" cy="77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1068" y="2305571"/>
            <a:ext cx="848768" cy="160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/>
          <p:nvPr/>
        </p:nvSpPr>
        <p:spPr>
          <a:xfrm>
            <a:off x="3009633" y="2314416"/>
            <a:ext cx="714600" cy="77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4855" y="3088243"/>
            <a:ext cx="848744" cy="82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6669" y="65600"/>
            <a:ext cx="813682" cy="46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0349" y="87461"/>
            <a:ext cx="848744" cy="464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42842" y="1533089"/>
            <a:ext cx="799434" cy="315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45843" y="1533077"/>
            <a:ext cx="848744" cy="321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2046525" y="4730550"/>
            <a:ext cx="5451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			1		          	2	             	    3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3613863" y="4637250"/>
            <a:ext cx="564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150" y="3086425"/>
            <a:ext cx="4637601" cy="19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50" y="80075"/>
            <a:ext cx="4064945" cy="32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5">
            <a:alphaModFix/>
          </a:blip>
          <a:srcRect b="6638" l="0" r="0" t="0"/>
          <a:stretch/>
        </p:blipFill>
        <p:spPr>
          <a:xfrm>
            <a:off x="4303225" y="80075"/>
            <a:ext cx="3943725" cy="300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 clusters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9000"/>
            <a:ext cx="8839202" cy="363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5200"/>
            <a:ext cx="8839197" cy="31806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271275" y="3819650"/>
            <a:ext cx="38739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Clusters 2, 4, and 6 contain the open patches, and are visually close together on the t-SNE plot</a:t>
            </a: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915854" y="1010849"/>
            <a:ext cx="6541425" cy="1785375"/>
          </a:xfrm>
          <a:custGeom>
            <a:rect b="b" l="l" r="r" t="t"/>
            <a:pathLst>
              <a:path extrusionOk="0" h="71415" w="261657">
                <a:moveTo>
                  <a:pt x="7205" y="47678"/>
                </a:moveTo>
                <a:cubicBezTo>
                  <a:pt x="7205" y="33250"/>
                  <a:pt x="8833" y="10811"/>
                  <a:pt x="22831" y="7312"/>
                </a:cubicBezTo>
                <a:cubicBezTo>
                  <a:pt x="31092" y="5247"/>
                  <a:pt x="39745" y="5036"/>
                  <a:pt x="48006" y="2971"/>
                </a:cubicBezTo>
                <a:cubicBezTo>
                  <a:pt x="52852" y="1759"/>
                  <a:pt x="57918" y="-844"/>
                  <a:pt x="62764" y="367"/>
                </a:cubicBezTo>
                <a:cubicBezTo>
                  <a:pt x="71020" y="2430"/>
                  <a:pt x="78675" y="6781"/>
                  <a:pt x="87070" y="8180"/>
                </a:cubicBezTo>
                <a:cubicBezTo>
                  <a:pt x="92923" y="9155"/>
                  <a:pt x="99110" y="9184"/>
                  <a:pt x="104867" y="7746"/>
                </a:cubicBezTo>
                <a:cubicBezTo>
                  <a:pt x="108385" y="6867"/>
                  <a:pt x="110898" y="3416"/>
                  <a:pt x="114416" y="2537"/>
                </a:cubicBezTo>
                <a:cubicBezTo>
                  <a:pt x="117950" y="1653"/>
                  <a:pt x="121733" y="2955"/>
                  <a:pt x="125267" y="3839"/>
                </a:cubicBezTo>
                <a:cubicBezTo>
                  <a:pt x="130180" y="5067"/>
                  <a:pt x="135546" y="2611"/>
                  <a:pt x="140459" y="3839"/>
                </a:cubicBezTo>
                <a:cubicBezTo>
                  <a:pt x="148677" y="5894"/>
                  <a:pt x="157163" y="7312"/>
                  <a:pt x="165634" y="7312"/>
                </a:cubicBezTo>
                <a:cubicBezTo>
                  <a:pt x="176403" y="7312"/>
                  <a:pt x="187092" y="9262"/>
                  <a:pt x="197753" y="10784"/>
                </a:cubicBezTo>
                <a:cubicBezTo>
                  <a:pt x="207796" y="12218"/>
                  <a:pt x="217992" y="9048"/>
                  <a:pt x="228137" y="9048"/>
                </a:cubicBezTo>
                <a:cubicBezTo>
                  <a:pt x="233585" y="9048"/>
                  <a:pt x="238823" y="11190"/>
                  <a:pt x="244197" y="12086"/>
                </a:cubicBezTo>
                <a:cubicBezTo>
                  <a:pt x="249613" y="12989"/>
                  <a:pt x="255939" y="13414"/>
                  <a:pt x="259823" y="17295"/>
                </a:cubicBezTo>
                <a:cubicBezTo>
                  <a:pt x="262594" y="20064"/>
                  <a:pt x="261641" y="25214"/>
                  <a:pt x="260691" y="29014"/>
                </a:cubicBezTo>
                <a:cubicBezTo>
                  <a:pt x="259315" y="34517"/>
                  <a:pt x="252160" y="36617"/>
                  <a:pt x="247235" y="39431"/>
                </a:cubicBezTo>
                <a:cubicBezTo>
                  <a:pt x="235143" y="46341"/>
                  <a:pt x="219077" y="45848"/>
                  <a:pt x="205566" y="42470"/>
                </a:cubicBezTo>
                <a:cubicBezTo>
                  <a:pt x="195596" y="39978"/>
                  <a:pt x="184886" y="43291"/>
                  <a:pt x="174749" y="41602"/>
                </a:cubicBezTo>
                <a:cubicBezTo>
                  <a:pt x="169461" y="40721"/>
                  <a:pt x="163946" y="41784"/>
                  <a:pt x="158689" y="40733"/>
                </a:cubicBezTo>
                <a:cubicBezTo>
                  <a:pt x="156265" y="40248"/>
                  <a:pt x="153955" y="37023"/>
                  <a:pt x="151744" y="38129"/>
                </a:cubicBezTo>
                <a:cubicBezTo>
                  <a:pt x="146930" y="40536"/>
                  <a:pt x="143944" y="46373"/>
                  <a:pt x="138722" y="47678"/>
                </a:cubicBezTo>
                <a:cubicBezTo>
                  <a:pt x="125728" y="50925"/>
                  <a:pt x="112358" y="52430"/>
                  <a:pt x="99224" y="55057"/>
                </a:cubicBezTo>
                <a:cubicBezTo>
                  <a:pt x="92129" y="56476"/>
                  <a:pt x="85092" y="60587"/>
                  <a:pt x="77955" y="59398"/>
                </a:cubicBezTo>
                <a:cubicBezTo>
                  <a:pt x="71489" y="58321"/>
                  <a:pt x="66085" y="53609"/>
                  <a:pt x="59725" y="52019"/>
                </a:cubicBezTo>
                <a:cubicBezTo>
                  <a:pt x="50418" y="49692"/>
                  <a:pt x="41475" y="58368"/>
                  <a:pt x="33248" y="63304"/>
                </a:cubicBezTo>
                <a:cubicBezTo>
                  <a:pt x="26106" y="67589"/>
                  <a:pt x="17704" y="70683"/>
                  <a:pt x="9375" y="70683"/>
                </a:cubicBezTo>
                <a:cubicBezTo>
                  <a:pt x="6771" y="70683"/>
                  <a:pt x="3646" y="72245"/>
                  <a:pt x="1562" y="70683"/>
                </a:cubicBezTo>
                <a:cubicBezTo>
                  <a:pt x="-779" y="68928"/>
                  <a:pt x="260" y="64928"/>
                  <a:pt x="260" y="62002"/>
                </a:cubicBezTo>
                <a:cubicBezTo>
                  <a:pt x="260" y="56413"/>
                  <a:pt x="1338" y="48875"/>
                  <a:pt x="6337" y="46376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54" name="Google Shape;154;p26"/>
          <p:cNvSpPr/>
          <p:nvPr/>
        </p:nvSpPr>
        <p:spPr>
          <a:xfrm>
            <a:off x="443002" y="2109128"/>
            <a:ext cx="8416275" cy="2225425"/>
          </a:xfrm>
          <a:custGeom>
            <a:rect b="b" l="l" r="r" t="t"/>
            <a:pathLst>
              <a:path extrusionOk="0" h="89017" w="336651">
                <a:moveTo>
                  <a:pt x="2680" y="13296"/>
                </a:moveTo>
                <a:cubicBezTo>
                  <a:pt x="2680" y="8280"/>
                  <a:pt x="7380" y="-2838"/>
                  <a:pt x="10927" y="709"/>
                </a:cubicBezTo>
                <a:cubicBezTo>
                  <a:pt x="13799" y="3581"/>
                  <a:pt x="10999" y="8880"/>
                  <a:pt x="11795" y="12862"/>
                </a:cubicBezTo>
                <a:cubicBezTo>
                  <a:pt x="13052" y="19145"/>
                  <a:pt x="13759" y="28968"/>
                  <a:pt x="20042" y="30224"/>
                </a:cubicBezTo>
                <a:cubicBezTo>
                  <a:pt x="35286" y="33271"/>
                  <a:pt x="50750" y="24279"/>
                  <a:pt x="65184" y="18505"/>
                </a:cubicBezTo>
                <a:cubicBezTo>
                  <a:pt x="67750" y="17478"/>
                  <a:pt x="68578" y="13532"/>
                  <a:pt x="71260" y="12862"/>
                </a:cubicBezTo>
                <a:cubicBezTo>
                  <a:pt x="76587" y="11530"/>
                  <a:pt x="81677" y="16335"/>
                  <a:pt x="86886" y="18071"/>
                </a:cubicBezTo>
                <a:cubicBezTo>
                  <a:pt x="89909" y="19079"/>
                  <a:pt x="93344" y="16864"/>
                  <a:pt x="96435" y="17637"/>
                </a:cubicBezTo>
                <a:cubicBezTo>
                  <a:pt x="101496" y="18902"/>
                  <a:pt x="106946" y="19528"/>
                  <a:pt x="112061" y="18505"/>
                </a:cubicBezTo>
                <a:cubicBezTo>
                  <a:pt x="117264" y="17464"/>
                  <a:pt x="121639" y="13933"/>
                  <a:pt x="126385" y="11560"/>
                </a:cubicBezTo>
                <a:cubicBezTo>
                  <a:pt x="135245" y="7130"/>
                  <a:pt x="146290" y="10491"/>
                  <a:pt x="155900" y="8088"/>
                </a:cubicBezTo>
                <a:cubicBezTo>
                  <a:pt x="160803" y="6862"/>
                  <a:pt x="164805" y="2842"/>
                  <a:pt x="169790" y="2011"/>
                </a:cubicBezTo>
                <a:cubicBezTo>
                  <a:pt x="181928" y="-12"/>
                  <a:pt x="194746" y="328"/>
                  <a:pt x="206684" y="3313"/>
                </a:cubicBezTo>
                <a:cubicBezTo>
                  <a:pt x="224513" y="7770"/>
                  <a:pt x="243432" y="4181"/>
                  <a:pt x="261809" y="4181"/>
                </a:cubicBezTo>
                <a:cubicBezTo>
                  <a:pt x="281231" y="4181"/>
                  <a:pt x="303315" y="-2335"/>
                  <a:pt x="319971" y="7654"/>
                </a:cubicBezTo>
                <a:cubicBezTo>
                  <a:pt x="332650" y="15258"/>
                  <a:pt x="339836" y="35297"/>
                  <a:pt x="335163" y="49323"/>
                </a:cubicBezTo>
                <a:cubicBezTo>
                  <a:pt x="333599" y="54018"/>
                  <a:pt x="327562" y="55693"/>
                  <a:pt x="323444" y="58438"/>
                </a:cubicBezTo>
                <a:cubicBezTo>
                  <a:pt x="316770" y="62888"/>
                  <a:pt x="311582" y="69377"/>
                  <a:pt x="304780" y="73629"/>
                </a:cubicBezTo>
                <a:cubicBezTo>
                  <a:pt x="297280" y="78317"/>
                  <a:pt x="287562" y="77778"/>
                  <a:pt x="279171" y="80574"/>
                </a:cubicBezTo>
                <a:cubicBezTo>
                  <a:pt x="258206" y="87561"/>
                  <a:pt x="234865" y="91419"/>
                  <a:pt x="213195" y="87085"/>
                </a:cubicBezTo>
                <a:cubicBezTo>
                  <a:pt x="204111" y="85268"/>
                  <a:pt x="194404" y="88464"/>
                  <a:pt x="185416" y="86217"/>
                </a:cubicBezTo>
                <a:cubicBezTo>
                  <a:pt x="174467" y="83480"/>
                  <a:pt x="164258" y="78242"/>
                  <a:pt x="154164" y="73195"/>
                </a:cubicBezTo>
                <a:cubicBezTo>
                  <a:pt x="146015" y="69121"/>
                  <a:pt x="136186" y="70208"/>
                  <a:pt x="127253" y="68421"/>
                </a:cubicBezTo>
                <a:cubicBezTo>
                  <a:pt x="119166" y="66804"/>
                  <a:pt x="110741" y="68969"/>
                  <a:pt x="102512" y="68421"/>
                </a:cubicBezTo>
                <a:cubicBezTo>
                  <a:pt x="88132" y="67462"/>
                  <a:pt x="73842" y="65434"/>
                  <a:pt x="59541" y="63646"/>
                </a:cubicBezTo>
                <a:cubicBezTo>
                  <a:pt x="52937" y="62821"/>
                  <a:pt x="46163" y="64587"/>
                  <a:pt x="39575" y="63646"/>
                </a:cubicBezTo>
                <a:cubicBezTo>
                  <a:pt x="31240" y="62456"/>
                  <a:pt x="23689" y="58061"/>
                  <a:pt x="15702" y="55399"/>
                </a:cubicBezTo>
                <a:cubicBezTo>
                  <a:pt x="1147" y="50547"/>
                  <a:pt x="-3747" y="24849"/>
                  <a:pt x="3114" y="11126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875" y="2069552"/>
            <a:ext cx="562800" cy="100438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2392325" y="4567175"/>
            <a:ext cx="452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0         1         2          3          4          5         6          7         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875" y="3041575"/>
            <a:ext cx="562800" cy="14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8938" y="2400750"/>
            <a:ext cx="697906" cy="21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6">
            <a:alphaModFix/>
          </a:blip>
          <a:srcRect b="2647" l="0" r="0" t="0"/>
          <a:stretch/>
        </p:blipFill>
        <p:spPr>
          <a:xfrm>
            <a:off x="2873488" y="368275"/>
            <a:ext cx="668825" cy="20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4888" y="2068325"/>
            <a:ext cx="507799" cy="100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1761" y="2995450"/>
            <a:ext cx="534064" cy="1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6750" y="3480563"/>
            <a:ext cx="521276" cy="99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4290" y="2463250"/>
            <a:ext cx="514135" cy="10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13725" y="3004500"/>
            <a:ext cx="553950" cy="150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6890" y="1100225"/>
            <a:ext cx="578035" cy="19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59662" y="3004500"/>
            <a:ext cx="485023" cy="48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57075" y="3490225"/>
            <a:ext cx="490183" cy="9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36650" y="3973950"/>
            <a:ext cx="478701" cy="4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97636" y="3128100"/>
            <a:ext cx="460206" cy="45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04750" y="3578829"/>
            <a:ext cx="445973" cy="90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00" y="201650"/>
            <a:ext cx="4342605" cy="33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201650"/>
            <a:ext cx="4498050" cy="338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750" y="2647700"/>
            <a:ext cx="3115175" cy="2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Clusters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0" l="7655" r="6418" t="0"/>
          <a:stretch/>
        </p:blipFill>
        <p:spPr>
          <a:xfrm>
            <a:off x="87975" y="327375"/>
            <a:ext cx="8968050" cy="417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5" y="0"/>
            <a:ext cx="8382650" cy="42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 rot="-1180363">
            <a:off x="4892159" y="1511041"/>
            <a:ext cx="2876605" cy="1207764"/>
          </a:xfrm>
          <a:prstGeom prst="ellipse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4947045" y="2409636"/>
            <a:ext cx="3495007" cy="1444617"/>
          </a:xfrm>
          <a:custGeom>
            <a:rect b="b" l="l" r="r" t="t"/>
            <a:pathLst>
              <a:path extrusionOk="0" h="60935" w="147422">
                <a:moveTo>
                  <a:pt x="2256" y="31819"/>
                </a:moveTo>
                <a:cubicBezTo>
                  <a:pt x="2256" y="28743"/>
                  <a:pt x="1385" y="24858"/>
                  <a:pt x="3561" y="22684"/>
                </a:cubicBezTo>
                <a:cubicBezTo>
                  <a:pt x="6042" y="20205"/>
                  <a:pt x="10493" y="21380"/>
                  <a:pt x="14000" y="21380"/>
                </a:cubicBezTo>
                <a:cubicBezTo>
                  <a:pt x="20386" y="21380"/>
                  <a:pt x="26877" y="20998"/>
                  <a:pt x="33139" y="22250"/>
                </a:cubicBezTo>
                <a:cubicBezTo>
                  <a:pt x="44037" y="24430"/>
                  <a:pt x="55415" y="20596"/>
                  <a:pt x="66197" y="17900"/>
                </a:cubicBezTo>
                <a:cubicBezTo>
                  <a:pt x="72252" y="16386"/>
                  <a:pt x="76554" y="10789"/>
                  <a:pt x="82291" y="8331"/>
                </a:cubicBezTo>
                <a:cubicBezTo>
                  <a:pt x="92830" y="3816"/>
                  <a:pt x="105095" y="5457"/>
                  <a:pt x="116218" y="2676"/>
                </a:cubicBezTo>
                <a:cubicBezTo>
                  <a:pt x="126304" y="155"/>
                  <a:pt x="145392" y="-3229"/>
                  <a:pt x="147101" y="7026"/>
                </a:cubicBezTo>
                <a:cubicBezTo>
                  <a:pt x="150708" y="28668"/>
                  <a:pt x="120939" y="46194"/>
                  <a:pt x="100124" y="53132"/>
                </a:cubicBezTo>
                <a:cubicBezTo>
                  <a:pt x="91798" y="55907"/>
                  <a:pt x="82714" y="55371"/>
                  <a:pt x="74026" y="56612"/>
                </a:cubicBezTo>
                <a:cubicBezTo>
                  <a:pt x="55340" y="59281"/>
                  <a:pt x="36099" y="62760"/>
                  <a:pt x="17480" y="59657"/>
                </a:cubicBezTo>
                <a:cubicBezTo>
                  <a:pt x="12369" y="58805"/>
                  <a:pt x="6355" y="58536"/>
                  <a:pt x="2691" y="54872"/>
                </a:cubicBezTo>
                <a:cubicBezTo>
                  <a:pt x="-3050" y="49131"/>
                  <a:pt x="2691" y="38633"/>
                  <a:pt x="2691" y="30514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Google Shape;199;p31"/>
          <p:cNvSpPr/>
          <p:nvPr/>
        </p:nvSpPr>
        <p:spPr>
          <a:xfrm>
            <a:off x="3288671" y="198359"/>
            <a:ext cx="464100" cy="350400"/>
          </a:xfrm>
          <a:prstGeom prst="ellipse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184875" y="3795300"/>
            <a:ext cx="4219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Clusters 2 and 4 (both open patches) appear close to each other on the plot, but open patch in cluster 6 is farther away</a:t>
            </a:r>
            <a:endParaRPr/>
          </a:p>
        </p:txBody>
      </p:sp>
      <p:sp>
        <p:nvSpPr>
          <p:cNvPr id="201" name="Google Shape;201;p31"/>
          <p:cNvSpPr txBox="1"/>
          <p:nvPr/>
        </p:nvSpPr>
        <p:spPr>
          <a:xfrm>
            <a:off x="184875" y="4469400"/>
            <a:ext cx="5437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patch in cluster 6 is somewhat distanced from the other clusters, also. Outlier patch?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clusters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38468" l="18621" r="58021" t="12112"/>
          <a:stretch/>
        </p:blipFill>
        <p:spPr>
          <a:xfrm>
            <a:off x="936925" y="2584114"/>
            <a:ext cx="600390" cy="127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38651" l="18620" r="58045" t="10571"/>
          <a:stretch/>
        </p:blipFill>
        <p:spPr>
          <a:xfrm>
            <a:off x="5805516" y="2566028"/>
            <a:ext cx="600390" cy="130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5">
            <a:alphaModFix/>
          </a:blip>
          <a:srcRect b="42926" l="22650" r="62794" t="11715"/>
          <a:stretch/>
        </p:blipFill>
        <p:spPr>
          <a:xfrm>
            <a:off x="2803570" y="1262960"/>
            <a:ext cx="600390" cy="187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6">
            <a:alphaModFix/>
          </a:blip>
          <a:srcRect b="38473" l="18427" r="56985" t="11767"/>
          <a:stretch/>
        </p:blipFill>
        <p:spPr>
          <a:xfrm>
            <a:off x="1602792" y="2611753"/>
            <a:ext cx="600390" cy="121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7">
            <a:alphaModFix/>
          </a:blip>
          <a:srcRect b="38334" l="18284" r="57683" t="11567"/>
          <a:stretch/>
        </p:blipFill>
        <p:spPr>
          <a:xfrm>
            <a:off x="6405907" y="2593517"/>
            <a:ext cx="600390" cy="125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8">
            <a:alphaModFix/>
          </a:blip>
          <a:srcRect b="43076" l="22488" r="62278" t="11566"/>
          <a:stretch/>
        </p:blipFill>
        <p:spPr>
          <a:xfrm>
            <a:off x="2178095" y="1229903"/>
            <a:ext cx="650552" cy="19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9">
            <a:alphaModFix/>
          </a:blip>
          <a:srcRect b="45240" l="24753" r="64753" t="12108"/>
          <a:stretch/>
        </p:blipFill>
        <p:spPr>
          <a:xfrm>
            <a:off x="3403960" y="45175"/>
            <a:ext cx="600390" cy="24403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>
            <a:off x="1602792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2203181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2803570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10">
            <a:alphaModFix/>
          </a:blip>
          <a:srcRect b="38131" l="18285" r="58019" t="12448"/>
          <a:stretch/>
        </p:blipFill>
        <p:spPr>
          <a:xfrm>
            <a:off x="4016879" y="2566033"/>
            <a:ext cx="600390" cy="1252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/>
          <p:nvPr/>
        </p:nvSpPr>
        <p:spPr>
          <a:xfrm>
            <a:off x="3403960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4004349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2"/>
          <p:cNvSpPr/>
          <p:nvPr/>
        </p:nvSpPr>
        <p:spPr>
          <a:xfrm>
            <a:off x="4604739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/>
          <p:nvPr/>
        </p:nvSpPr>
        <p:spPr>
          <a:xfrm>
            <a:off x="5205128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5805517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6405907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/>
          <p:nvPr/>
        </p:nvSpPr>
        <p:spPr>
          <a:xfrm>
            <a:off x="7006296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7606686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/>
          <p:nvPr/>
        </p:nvSpPr>
        <p:spPr>
          <a:xfrm>
            <a:off x="1002402" y="3856799"/>
            <a:ext cx="600300" cy="58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11">
            <a:alphaModFix/>
          </a:blip>
          <a:srcRect b="11237" l="25162" r="21885" t="11951"/>
          <a:stretch/>
        </p:blipFill>
        <p:spPr>
          <a:xfrm>
            <a:off x="4604739" y="3860025"/>
            <a:ext cx="600389" cy="58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12">
            <a:alphaModFix/>
          </a:blip>
          <a:srcRect b="11236" l="26012" r="23210" t="11321"/>
          <a:stretch/>
        </p:blipFill>
        <p:spPr>
          <a:xfrm>
            <a:off x="5205127" y="3845096"/>
            <a:ext cx="600389" cy="61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 rotWithShape="1">
          <a:blip r:embed="rId13">
            <a:alphaModFix/>
          </a:blip>
          <a:srcRect b="12216" l="26511" r="22708" t="11236"/>
          <a:stretch/>
        </p:blipFill>
        <p:spPr>
          <a:xfrm>
            <a:off x="7006295" y="3848641"/>
            <a:ext cx="600389" cy="60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 rotWithShape="1">
          <a:blip r:embed="rId14">
            <a:alphaModFix/>
          </a:blip>
          <a:srcRect b="11237" l="26435" r="23212" t="11951"/>
          <a:stretch/>
        </p:blipFill>
        <p:spPr>
          <a:xfrm>
            <a:off x="7606686" y="3845041"/>
            <a:ext cx="600389" cy="61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 rotWithShape="1">
          <a:blip r:embed="rId7">
            <a:alphaModFix/>
          </a:blip>
          <a:srcRect b="64906" l="59309" r="15315" t="12075"/>
          <a:stretch/>
        </p:blipFill>
        <p:spPr>
          <a:xfrm>
            <a:off x="6405907" y="3878020"/>
            <a:ext cx="600390" cy="544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 rotWithShape="1">
          <a:blip r:embed="rId9">
            <a:alphaModFix/>
          </a:blip>
          <a:srcRect b="56242" l="67212" r="23030" t="12277"/>
          <a:stretch/>
        </p:blipFill>
        <p:spPr>
          <a:xfrm>
            <a:off x="3403963" y="2485501"/>
            <a:ext cx="600390" cy="193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 rotWithShape="1">
          <a:blip r:embed="rId8">
            <a:alphaModFix/>
          </a:blip>
          <a:srcRect b="58474" l="65647" r="20134" t="12220"/>
          <a:stretch/>
        </p:blipFill>
        <p:spPr>
          <a:xfrm>
            <a:off x="2203182" y="3220041"/>
            <a:ext cx="600390" cy="123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 rotWithShape="1">
          <a:blip r:embed="rId6">
            <a:alphaModFix/>
          </a:blip>
          <a:srcRect b="64701" l="60572" r="15731" t="12281"/>
          <a:stretch/>
        </p:blipFill>
        <p:spPr>
          <a:xfrm>
            <a:off x="1602792" y="3858722"/>
            <a:ext cx="600390" cy="58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 rotWithShape="1">
          <a:blip r:embed="rId5">
            <a:alphaModFix/>
          </a:blip>
          <a:srcRect b="58310" l="65582" r="19861" t="11902"/>
          <a:stretch/>
        </p:blipFill>
        <p:spPr>
          <a:xfrm>
            <a:off x="2803570" y="3228875"/>
            <a:ext cx="600390" cy="12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 rotWithShape="1">
          <a:blip r:embed="rId4">
            <a:alphaModFix/>
          </a:blip>
          <a:srcRect b="64550" l="61078" r="15903" t="11753"/>
          <a:stretch/>
        </p:blipFill>
        <p:spPr>
          <a:xfrm>
            <a:off x="5823718" y="3860024"/>
            <a:ext cx="563998" cy="58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 rotWithShape="1">
          <a:blip r:embed="rId10">
            <a:alphaModFix/>
          </a:blip>
          <a:srcRect b="64031" l="60114" r="15539" t="12272"/>
          <a:stretch/>
        </p:blipFill>
        <p:spPr>
          <a:xfrm>
            <a:off x="4004349" y="3858119"/>
            <a:ext cx="600390" cy="58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64369" l="60116" r="15876" t="12272"/>
          <a:stretch/>
        </p:blipFill>
        <p:spPr>
          <a:xfrm>
            <a:off x="936925" y="3858281"/>
            <a:ext cx="600390" cy="58412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970850" y="4515550"/>
            <a:ext cx="7236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0          1           2          3           4           5           6          7          8          9         10        11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875" y="174975"/>
            <a:ext cx="4919125" cy="32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 rotWithShape="1">
          <a:blip r:embed="rId4">
            <a:alphaModFix/>
          </a:blip>
          <a:srcRect b="0" l="0" r="11645" t="0"/>
          <a:stretch/>
        </p:blipFill>
        <p:spPr>
          <a:xfrm>
            <a:off x="-121350" y="174975"/>
            <a:ext cx="4346225" cy="32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499" y="2045125"/>
            <a:ext cx="2655676" cy="29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 Clusters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0" l="9749" r="7694" t="0"/>
          <a:stretch/>
        </p:blipFill>
        <p:spPr>
          <a:xfrm>
            <a:off x="251600" y="478313"/>
            <a:ext cx="8640801" cy="418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52761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/>
          <p:nvPr/>
        </p:nvSpPr>
        <p:spPr>
          <a:xfrm>
            <a:off x="231685" y="2200447"/>
            <a:ext cx="5040950" cy="2500775"/>
          </a:xfrm>
          <a:custGeom>
            <a:rect b="b" l="l" r="r" t="t"/>
            <a:pathLst>
              <a:path extrusionOk="0" h="100031" w="201638">
                <a:moveTo>
                  <a:pt x="5957" y="23334"/>
                </a:moveTo>
                <a:cubicBezTo>
                  <a:pt x="10284" y="19007"/>
                  <a:pt x="15851" y="16131"/>
                  <a:pt x="20746" y="12460"/>
                </a:cubicBezTo>
                <a:cubicBezTo>
                  <a:pt x="23126" y="10675"/>
                  <a:pt x="24013" y="6876"/>
                  <a:pt x="26835" y="5935"/>
                </a:cubicBezTo>
                <a:cubicBezTo>
                  <a:pt x="39564" y="1692"/>
                  <a:pt x="53617" y="3792"/>
                  <a:pt x="66852" y="1585"/>
                </a:cubicBezTo>
                <a:cubicBezTo>
                  <a:pt x="75009" y="225"/>
                  <a:pt x="83488" y="-640"/>
                  <a:pt x="91646" y="716"/>
                </a:cubicBezTo>
                <a:cubicBezTo>
                  <a:pt x="101306" y="2322"/>
                  <a:pt x="109178" y="9472"/>
                  <a:pt x="118179" y="13330"/>
                </a:cubicBezTo>
                <a:cubicBezTo>
                  <a:pt x="134593" y="20364"/>
                  <a:pt x="152093" y="27236"/>
                  <a:pt x="164720" y="39863"/>
                </a:cubicBezTo>
                <a:cubicBezTo>
                  <a:pt x="175383" y="50526"/>
                  <a:pt x="187845" y="59989"/>
                  <a:pt x="195603" y="72920"/>
                </a:cubicBezTo>
                <a:cubicBezTo>
                  <a:pt x="198670" y="78031"/>
                  <a:pt x="202704" y="84101"/>
                  <a:pt x="201258" y="89884"/>
                </a:cubicBezTo>
                <a:cubicBezTo>
                  <a:pt x="199811" y="95672"/>
                  <a:pt x="190977" y="96372"/>
                  <a:pt x="185164" y="97713"/>
                </a:cubicBezTo>
                <a:cubicBezTo>
                  <a:pt x="164937" y="102381"/>
                  <a:pt x="143318" y="98740"/>
                  <a:pt x="122963" y="94669"/>
                </a:cubicBezTo>
                <a:cubicBezTo>
                  <a:pt x="107882" y="91653"/>
                  <a:pt x="92173" y="95016"/>
                  <a:pt x="76857" y="96409"/>
                </a:cubicBezTo>
                <a:cubicBezTo>
                  <a:pt x="61759" y="97782"/>
                  <a:pt x="45615" y="95359"/>
                  <a:pt x="32055" y="88579"/>
                </a:cubicBezTo>
                <a:cubicBezTo>
                  <a:pt x="24600" y="84851"/>
                  <a:pt x="18809" y="78380"/>
                  <a:pt x="12916" y="72485"/>
                </a:cubicBezTo>
                <a:cubicBezTo>
                  <a:pt x="9289" y="68857"/>
                  <a:pt x="4498" y="65891"/>
                  <a:pt x="2477" y="61176"/>
                </a:cubicBezTo>
                <a:cubicBezTo>
                  <a:pt x="-2645" y="49225"/>
                  <a:pt x="1447" y="34094"/>
                  <a:pt x="7262" y="22464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Google Shape;263;p36"/>
          <p:cNvSpPr txBox="1"/>
          <p:nvPr/>
        </p:nvSpPr>
        <p:spPr>
          <a:xfrm>
            <a:off x="6655025" y="3251375"/>
            <a:ext cx="24891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13 is somewhat farther away than the other points– outlier?</a:t>
            </a:r>
            <a:endParaRPr/>
          </a:p>
        </p:txBody>
      </p:sp>
      <p:cxnSp>
        <p:nvCxnSpPr>
          <p:cNvPr id="264" name="Google Shape;264;p36"/>
          <p:cNvCxnSpPr/>
          <p:nvPr/>
        </p:nvCxnSpPr>
        <p:spPr>
          <a:xfrm>
            <a:off x="1598500" y="1065675"/>
            <a:ext cx="54300" cy="11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6"/>
          <p:cNvSpPr txBox="1"/>
          <p:nvPr/>
        </p:nvSpPr>
        <p:spPr>
          <a:xfrm>
            <a:off x="1120050" y="630700"/>
            <a:ext cx="1315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patches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/>
          <p:nvPr/>
        </p:nvSpPr>
        <p:spPr>
          <a:xfrm>
            <a:off x="5976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/>
          <p:nvPr/>
        </p:nvSpPr>
        <p:spPr>
          <a:xfrm>
            <a:off x="10944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15912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20880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7"/>
          <p:cNvSpPr/>
          <p:nvPr/>
        </p:nvSpPr>
        <p:spPr>
          <a:xfrm>
            <a:off x="25848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/>
          <p:nvPr/>
        </p:nvSpPr>
        <p:spPr>
          <a:xfrm>
            <a:off x="30816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/>
          <p:nvPr/>
        </p:nvSpPr>
        <p:spPr>
          <a:xfrm>
            <a:off x="35784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/>
          <p:nvPr/>
        </p:nvSpPr>
        <p:spPr>
          <a:xfrm>
            <a:off x="40752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/>
          <p:nvPr/>
        </p:nvSpPr>
        <p:spPr>
          <a:xfrm>
            <a:off x="45720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50688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7"/>
          <p:cNvSpPr/>
          <p:nvPr/>
        </p:nvSpPr>
        <p:spPr>
          <a:xfrm>
            <a:off x="55656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60624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7"/>
          <p:cNvSpPr/>
          <p:nvPr/>
        </p:nvSpPr>
        <p:spPr>
          <a:xfrm>
            <a:off x="65592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/>
          <p:nvPr/>
        </p:nvSpPr>
        <p:spPr>
          <a:xfrm>
            <a:off x="70560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7"/>
          <p:cNvSpPr/>
          <p:nvPr/>
        </p:nvSpPr>
        <p:spPr>
          <a:xfrm>
            <a:off x="75528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7"/>
          <p:cNvSpPr/>
          <p:nvPr/>
        </p:nvSpPr>
        <p:spPr>
          <a:xfrm>
            <a:off x="8049600" y="3318925"/>
            <a:ext cx="496800" cy="4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"/>
          <p:cNvSpPr txBox="1"/>
          <p:nvPr/>
        </p:nvSpPr>
        <p:spPr>
          <a:xfrm>
            <a:off x="6096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87" name="Google Shape;287;p37"/>
          <p:cNvSpPr txBox="1"/>
          <p:nvPr/>
        </p:nvSpPr>
        <p:spPr>
          <a:xfrm>
            <a:off x="10944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8" name="Google Shape;288;p37"/>
          <p:cNvSpPr txBox="1"/>
          <p:nvPr/>
        </p:nvSpPr>
        <p:spPr>
          <a:xfrm>
            <a:off x="15912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20760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90" name="Google Shape;290;p37"/>
          <p:cNvSpPr txBox="1"/>
          <p:nvPr/>
        </p:nvSpPr>
        <p:spPr>
          <a:xfrm>
            <a:off x="25728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	</a:t>
            </a:r>
            <a:endParaRPr/>
          </a:p>
        </p:txBody>
      </p:sp>
      <p:sp>
        <p:nvSpPr>
          <p:cNvPr id="291" name="Google Shape;291;p37"/>
          <p:cNvSpPr txBox="1"/>
          <p:nvPr/>
        </p:nvSpPr>
        <p:spPr>
          <a:xfrm>
            <a:off x="30576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92" name="Google Shape;292;p37"/>
          <p:cNvSpPr txBox="1"/>
          <p:nvPr/>
        </p:nvSpPr>
        <p:spPr>
          <a:xfrm>
            <a:off x="35544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40392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294" name="Google Shape;294;p37"/>
          <p:cNvSpPr txBox="1"/>
          <p:nvPr/>
        </p:nvSpPr>
        <p:spPr>
          <a:xfrm>
            <a:off x="45960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295" name="Google Shape;295;p37"/>
          <p:cNvSpPr txBox="1"/>
          <p:nvPr/>
        </p:nvSpPr>
        <p:spPr>
          <a:xfrm>
            <a:off x="50808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296" name="Google Shape;296;p37"/>
          <p:cNvSpPr txBox="1"/>
          <p:nvPr/>
        </p:nvSpPr>
        <p:spPr>
          <a:xfrm>
            <a:off x="55776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60624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298" name="Google Shape;298;p37"/>
          <p:cNvSpPr txBox="1"/>
          <p:nvPr/>
        </p:nvSpPr>
        <p:spPr>
          <a:xfrm>
            <a:off x="65592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70440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300" name="Google Shape;300;p37"/>
          <p:cNvSpPr txBox="1"/>
          <p:nvPr/>
        </p:nvSpPr>
        <p:spPr>
          <a:xfrm>
            <a:off x="75408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301" name="Google Shape;301;p37"/>
          <p:cNvSpPr txBox="1"/>
          <p:nvPr/>
        </p:nvSpPr>
        <p:spPr>
          <a:xfrm>
            <a:off x="8025600" y="3810875"/>
            <a:ext cx="496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pic>
        <p:nvPicPr>
          <p:cNvPr id="302" name="Google Shape;302;p37"/>
          <p:cNvPicPr preferRelativeResize="0"/>
          <p:nvPr/>
        </p:nvPicPr>
        <p:blipFill rotWithShape="1">
          <a:blip r:embed="rId3">
            <a:alphaModFix/>
          </a:blip>
          <a:srcRect b="12649" l="26143" r="23356" t="12455"/>
          <a:stretch/>
        </p:blipFill>
        <p:spPr>
          <a:xfrm>
            <a:off x="7053175" y="3318925"/>
            <a:ext cx="502452" cy="4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 rotWithShape="1">
          <a:blip r:embed="rId4">
            <a:alphaModFix/>
          </a:blip>
          <a:srcRect b="12237" l="26144" r="23217" t="12455"/>
          <a:stretch/>
        </p:blipFill>
        <p:spPr>
          <a:xfrm>
            <a:off x="5562775" y="3318238"/>
            <a:ext cx="502449" cy="49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 rotWithShape="1">
          <a:blip r:embed="rId5">
            <a:alphaModFix/>
          </a:blip>
          <a:srcRect b="12644" l="25854" r="24758" t="12042"/>
          <a:stretch/>
        </p:blipFill>
        <p:spPr>
          <a:xfrm>
            <a:off x="8049600" y="3311950"/>
            <a:ext cx="502449" cy="51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 rotWithShape="1">
          <a:blip r:embed="rId6">
            <a:alphaModFix/>
          </a:blip>
          <a:srcRect b="12652" l="25853" r="23493" t="11630"/>
          <a:stretch/>
        </p:blipFill>
        <p:spPr>
          <a:xfrm>
            <a:off x="6065575" y="3316963"/>
            <a:ext cx="502449" cy="50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 rotWithShape="1">
          <a:blip r:embed="rId7">
            <a:alphaModFix/>
          </a:blip>
          <a:srcRect b="12230" l="25851" r="23320" t="12456"/>
          <a:stretch/>
        </p:blipFill>
        <p:spPr>
          <a:xfrm>
            <a:off x="7540797" y="3311963"/>
            <a:ext cx="517104" cy="5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 rotWithShape="1">
          <a:blip r:embed="rId8">
            <a:alphaModFix/>
          </a:blip>
          <a:srcRect b="38543" l="18399" r="58028" t="38981"/>
          <a:stretch/>
        </p:blipFill>
        <p:spPr>
          <a:xfrm>
            <a:off x="5058650" y="3329652"/>
            <a:ext cx="517100" cy="49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 rotWithShape="1">
          <a:blip r:embed="rId8">
            <a:alphaModFix/>
          </a:blip>
          <a:srcRect b="64553" l="60828" r="15871" t="12181"/>
          <a:stretch/>
        </p:blipFill>
        <p:spPr>
          <a:xfrm>
            <a:off x="5058650" y="2313588"/>
            <a:ext cx="517100" cy="5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 rotWithShape="1">
          <a:blip r:embed="rId9">
            <a:alphaModFix/>
          </a:blip>
          <a:srcRect b="12892" l="25851" r="23389" t="12624"/>
          <a:stretch/>
        </p:blipFill>
        <p:spPr>
          <a:xfrm>
            <a:off x="6555050" y="3314412"/>
            <a:ext cx="517100" cy="50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 rotWithShape="1">
          <a:blip r:embed="rId10">
            <a:alphaModFix/>
          </a:blip>
          <a:srcRect b="52371" l="12907" r="52415" t="12730"/>
          <a:stretch/>
        </p:blipFill>
        <p:spPr>
          <a:xfrm>
            <a:off x="606825" y="2821525"/>
            <a:ext cx="496800" cy="49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 rotWithShape="1">
          <a:blip r:embed="rId10">
            <a:alphaModFix/>
          </a:blip>
          <a:srcRect b="52040" l="54279" r="9725" t="12404"/>
          <a:stretch/>
        </p:blipFill>
        <p:spPr>
          <a:xfrm>
            <a:off x="577300" y="3300075"/>
            <a:ext cx="517100" cy="51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7"/>
          <p:cNvPicPr preferRelativeResize="0"/>
          <p:nvPr/>
        </p:nvPicPr>
        <p:blipFill rotWithShape="1">
          <a:blip r:embed="rId11">
            <a:alphaModFix/>
          </a:blip>
          <a:srcRect b="52372" l="12028" r="51977" t="12290"/>
          <a:stretch/>
        </p:blipFill>
        <p:spPr>
          <a:xfrm>
            <a:off x="3580250" y="3313525"/>
            <a:ext cx="517100" cy="5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 rotWithShape="1">
          <a:blip r:embed="rId11">
            <a:alphaModFix/>
          </a:blip>
          <a:srcRect b="52044" l="54279" r="9725" t="12618"/>
          <a:stretch/>
        </p:blipFill>
        <p:spPr>
          <a:xfrm>
            <a:off x="3573779" y="2817663"/>
            <a:ext cx="517100" cy="5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 rotWithShape="1">
          <a:blip r:embed="rId12">
            <a:alphaModFix/>
          </a:blip>
          <a:srcRect b="64884" l="60537" r="15758" t="12070"/>
          <a:stretch/>
        </p:blipFill>
        <p:spPr>
          <a:xfrm>
            <a:off x="2575575" y="2351962"/>
            <a:ext cx="517100" cy="50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 rotWithShape="1">
          <a:blip r:embed="rId12">
            <a:alphaModFix/>
          </a:blip>
          <a:srcRect b="38800" l="18059" r="57792" t="38174"/>
          <a:stretch/>
        </p:blipFill>
        <p:spPr>
          <a:xfrm>
            <a:off x="2575575" y="3315122"/>
            <a:ext cx="517100" cy="49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 rotWithShape="1">
          <a:blip r:embed="rId13">
            <a:alphaModFix/>
          </a:blip>
          <a:srcRect b="52370" l="12908" r="52193" t="12992"/>
          <a:stretch/>
        </p:blipFill>
        <p:spPr>
          <a:xfrm>
            <a:off x="4549850" y="3310737"/>
            <a:ext cx="517100" cy="5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 rotWithShape="1">
          <a:blip r:embed="rId13">
            <a:alphaModFix/>
          </a:blip>
          <a:srcRect b="52964" l="54719" r="10382" t="12399"/>
          <a:stretch/>
        </p:blipFill>
        <p:spPr>
          <a:xfrm>
            <a:off x="4570588" y="2824944"/>
            <a:ext cx="496800" cy="49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 rotWithShape="1">
          <a:blip r:embed="rId8">
            <a:alphaModFix/>
          </a:blip>
          <a:srcRect b="64391" l="18399" r="58028" t="12073"/>
          <a:stretch/>
        </p:blipFill>
        <p:spPr>
          <a:xfrm>
            <a:off x="5060238" y="2813319"/>
            <a:ext cx="517100" cy="5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 rotWithShape="1">
          <a:blip r:embed="rId14">
            <a:alphaModFix/>
          </a:blip>
          <a:srcRect b="58352" l="64838" r="20494" t="27445"/>
          <a:stretch/>
        </p:blipFill>
        <p:spPr>
          <a:xfrm>
            <a:off x="1576450" y="1777363"/>
            <a:ext cx="517100" cy="50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 rotWithShape="1">
          <a:blip r:embed="rId14">
            <a:alphaModFix/>
          </a:blip>
          <a:srcRect b="43264" l="23000" r="63104" t="42447"/>
          <a:stretch/>
        </p:blipFill>
        <p:spPr>
          <a:xfrm>
            <a:off x="1576450" y="3276477"/>
            <a:ext cx="517100" cy="5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 rotWithShape="1">
          <a:blip r:embed="rId15">
            <a:alphaModFix/>
          </a:blip>
          <a:srcRect b="64115" l="60642" r="16092" t="11961"/>
          <a:stretch/>
        </p:blipFill>
        <p:spPr>
          <a:xfrm>
            <a:off x="1074100" y="2305875"/>
            <a:ext cx="517100" cy="53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 rotWithShape="1">
          <a:blip r:embed="rId15">
            <a:alphaModFix/>
          </a:blip>
          <a:srcRect b="38546" l="18310" r="57812" t="38368"/>
          <a:stretch/>
        </p:blipFill>
        <p:spPr>
          <a:xfrm>
            <a:off x="1074100" y="3318197"/>
            <a:ext cx="517100" cy="4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 rotWithShape="1">
          <a:blip r:embed="rId14">
            <a:alphaModFix/>
          </a:blip>
          <a:srcRect b="58353" l="64838" r="20494" t="27555"/>
          <a:stretch/>
        </p:blipFill>
        <p:spPr>
          <a:xfrm>
            <a:off x="1576450" y="1303151"/>
            <a:ext cx="517100" cy="4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 rotWithShape="1">
          <a:blip r:embed="rId14">
            <a:alphaModFix/>
          </a:blip>
          <a:srcRect b="58403" l="23000" r="63104" t="27871"/>
          <a:stretch/>
        </p:blipFill>
        <p:spPr>
          <a:xfrm>
            <a:off x="1581050" y="2789651"/>
            <a:ext cx="517100" cy="5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14">
            <a:alphaModFix/>
          </a:blip>
          <a:srcRect b="74163" l="23000" r="63104" t="11963"/>
          <a:stretch/>
        </p:blipFill>
        <p:spPr>
          <a:xfrm>
            <a:off x="1581050" y="2280050"/>
            <a:ext cx="517100" cy="5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 rotWithShape="1">
          <a:blip r:embed="rId15">
            <a:alphaModFix/>
          </a:blip>
          <a:srcRect b="64308" l="18310" r="57812" t="11849"/>
          <a:stretch/>
        </p:blipFill>
        <p:spPr>
          <a:xfrm>
            <a:off x="1074100" y="2821538"/>
            <a:ext cx="517100" cy="5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16">
            <a:alphaModFix/>
          </a:blip>
          <a:srcRect b="38670" l="17415" r="57976" t="38283"/>
          <a:stretch/>
        </p:blipFill>
        <p:spPr>
          <a:xfrm>
            <a:off x="2077850" y="2855400"/>
            <a:ext cx="517100" cy="4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17">
            <a:alphaModFix/>
          </a:blip>
          <a:srcRect b="51144" l="20880" r="60874" t="31071"/>
          <a:stretch/>
        </p:blipFill>
        <p:spPr>
          <a:xfrm>
            <a:off x="4077050" y="2351282"/>
            <a:ext cx="517100" cy="50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 rotWithShape="1">
          <a:blip r:embed="rId17">
            <a:alphaModFix/>
          </a:blip>
          <a:srcRect b="50482" l="63298" r="18457" t="31732"/>
          <a:stretch/>
        </p:blipFill>
        <p:spPr>
          <a:xfrm>
            <a:off x="4063200" y="3339681"/>
            <a:ext cx="496800" cy="48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 rotWithShape="1">
          <a:blip r:embed="rId17">
            <a:alphaModFix/>
          </a:blip>
          <a:srcRect b="70147" l="63298" r="18457" t="12067"/>
          <a:stretch/>
        </p:blipFill>
        <p:spPr>
          <a:xfrm>
            <a:off x="4063200" y="2855375"/>
            <a:ext cx="496800" cy="48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 rotWithShape="1">
          <a:blip r:embed="rId17">
            <a:alphaModFix/>
          </a:blip>
          <a:srcRect b="70808" l="20880" r="60874" t="11406"/>
          <a:stretch/>
        </p:blipFill>
        <p:spPr>
          <a:xfrm>
            <a:off x="4077050" y="1847200"/>
            <a:ext cx="517100" cy="50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 rotWithShape="1">
          <a:blip r:embed="rId16">
            <a:alphaModFix/>
          </a:blip>
          <a:srcRect b="64464" l="60007" r="15247" t="11433"/>
          <a:stretch/>
        </p:blipFill>
        <p:spPr>
          <a:xfrm>
            <a:off x="3081600" y="3325374"/>
            <a:ext cx="496800" cy="4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 rotWithShape="1">
          <a:blip r:embed="rId16">
            <a:alphaModFix/>
          </a:blip>
          <a:srcRect b="64704" l="17415" r="57976" t="12065"/>
          <a:stretch/>
        </p:blipFill>
        <p:spPr>
          <a:xfrm>
            <a:off x="2077850" y="3311613"/>
            <a:ext cx="517100" cy="48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 rotWithShape="1">
          <a:blip r:embed="rId12">
            <a:alphaModFix/>
          </a:blip>
          <a:srcRect b="63924" l="18059" r="57792" t="11964"/>
          <a:stretch/>
        </p:blipFill>
        <p:spPr>
          <a:xfrm>
            <a:off x="2577400" y="2813338"/>
            <a:ext cx="517100" cy="5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975" y="2963"/>
            <a:ext cx="5251025" cy="3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 rotWithShape="1">
          <a:blip r:embed="rId4">
            <a:alphaModFix/>
          </a:blip>
          <a:srcRect b="0" l="0" r="11174" t="0"/>
          <a:stretch/>
        </p:blipFill>
        <p:spPr>
          <a:xfrm>
            <a:off x="-212475" y="2975"/>
            <a:ext cx="4664436" cy="3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3511" y="1544975"/>
            <a:ext cx="2552739" cy="35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• Across the different visualizations, this patch seems like an “outlier.” At N=8,12,16, the patch is in a cluster alone. In N=2, the patch is grouped in with three visually-distinct closed patches.</a:t>
            </a:r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 rotWithShape="1">
          <a:blip r:embed="rId3">
            <a:alphaModFix/>
          </a:blip>
          <a:srcRect b="12649" l="26143" r="23356" t="12455"/>
          <a:stretch/>
        </p:blipFill>
        <p:spPr>
          <a:xfrm>
            <a:off x="419925" y="2321975"/>
            <a:ext cx="1265600" cy="12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75" y="721849"/>
            <a:ext cx="8821250" cy="36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63" y="836000"/>
            <a:ext cx="8913875" cy="32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3">
            <a:alphaModFix/>
          </a:blip>
          <a:srcRect b="45946" l="20419" r="60578" t="17570"/>
          <a:stretch/>
        </p:blipFill>
        <p:spPr>
          <a:xfrm>
            <a:off x="2290425" y="813037"/>
            <a:ext cx="2010625" cy="38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53241" l="69612" r="24417" t="10662"/>
          <a:stretch/>
        </p:blipFill>
        <p:spPr>
          <a:xfrm>
            <a:off x="3668875" y="671163"/>
            <a:ext cx="632174" cy="38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 b="50302" l="27243" r="66752" t="30881"/>
          <a:stretch/>
        </p:blipFill>
        <p:spPr>
          <a:xfrm>
            <a:off x="4421000" y="2625950"/>
            <a:ext cx="587000" cy="18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5">
            <a:alphaModFix/>
          </a:blip>
          <a:srcRect b="46085" l="26502" r="61874" t="11388"/>
          <a:stretch/>
        </p:blipFill>
        <p:spPr>
          <a:xfrm>
            <a:off x="1715900" y="813038"/>
            <a:ext cx="1027300" cy="37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5">
            <a:alphaModFix/>
          </a:blip>
          <a:srcRect b="54064" l="69227" r="24130" t="11387"/>
          <a:stretch/>
        </p:blipFill>
        <p:spPr>
          <a:xfrm>
            <a:off x="2382000" y="1439563"/>
            <a:ext cx="587000" cy="30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50266" l="69266" r="24340" t="30584"/>
          <a:stretch/>
        </p:blipFill>
        <p:spPr>
          <a:xfrm>
            <a:off x="5094100" y="2571749"/>
            <a:ext cx="632174" cy="18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82268" l="26991" r="67033" t="11544"/>
          <a:stretch/>
        </p:blipFill>
        <p:spPr>
          <a:xfrm>
            <a:off x="2363600" y="813038"/>
            <a:ext cx="632174" cy="6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749775" y="4605875"/>
            <a:ext cx="255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4421000" y="4493200"/>
            <a:ext cx="269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69378" l="27243" r="66752" t="11251"/>
          <a:stretch/>
        </p:blipFill>
        <p:spPr>
          <a:xfrm>
            <a:off x="5812375" y="2571756"/>
            <a:ext cx="587000" cy="18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69122" l="69266" r="24340" t="11728"/>
          <a:stretch/>
        </p:blipFill>
        <p:spPr>
          <a:xfrm>
            <a:off x="6485475" y="2598850"/>
            <a:ext cx="632174" cy="18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50" y="325550"/>
            <a:ext cx="5445174" cy="43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475" y="3157725"/>
            <a:ext cx="4941401" cy="12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clusters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5213"/>
            <a:ext cx="8839203" cy="365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58824"/>
            <a:ext cx="8991599" cy="3225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/>
          <p:nvPr/>
        </p:nvSpPr>
        <p:spPr>
          <a:xfrm rot="-1314224">
            <a:off x="4514215" y="3316488"/>
            <a:ext cx="2994788" cy="86822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 rot="-1313263">
            <a:off x="8274086" y="2673793"/>
            <a:ext cx="776579" cy="650566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21"/>
          <p:cNvCxnSpPr>
            <a:endCxn id="108" idx="0"/>
          </p:cNvCxnSpPr>
          <p:nvPr/>
        </p:nvCxnSpPr>
        <p:spPr>
          <a:xfrm>
            <a:off x="8029825" y="672876"/>
            <a:ext cx="511200" cy="20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21"/>
          <p:cNvSpPr txBox="1"/>
          <p:nvPr/>
        </p:nvSpPr>
        <p:spPr>
          <a:xfrm>
            <a:off x="6778200" y="318625"/>
            <a:ext cx="228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grouped in 1, and not 2?</a:t>
            </a:r>
            <a:endParaRPr/>
          </a:p>
        </p:txBody>
      </p:sp>
      <p:cxnSp>
        <p:nvCxnSpPr>
          <p:cNvPr id="111" name="Google Shape;111;p21"/>
          <p:cNvCxnSpPr>
            <a:stCxn id="112" idx="3"/>
            <a:endCxn id="108" idx="3"/>
          </p:cNvCxnSpPr>
          <p:nvPr/>
        </p:nvCxnSpPr>
        <p:spPr>
          <a:xfrm flipH="1" rot="10800000">
            <a:off x="7562900" y="3314875"/>
            <a:ext cx="930600" cy="13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21"/>
          <p:cNvSpPr txBox="1"/>
          <p:nvPr/>
        </p:nvSpPr>
        <p:spPr>
          <a:xfrm>
            <a:off x="5273300" y="4312375"/>
            <a:ext cx="228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Isolated point, visually distinct from the others in cluster 1 (see next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